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6"/>
  </p:notesMasterIdLst>
  <p:sldIdLst>
    <p:sldId id="256" r:id="rId2"/>
    <p:sldId id="258" r:id="rId3"/>
    <p:sldId id="259" r:id="rId4"/>
    <p:sldId id="263" r:id="rId5"/>
    <p:sldId id="266" r:id="rId6"/>
    <p:sldId id="282" r:id="rId7"/>
    <p:sldId id="268" r:id="rId8"/>
    <p:sldId id="284" r:id="rId9"/>
    <p:sldId id="288" r:id="rId10"/>
    <p:sldId id="290" r:id="rId11"/>
    <p:sldId id="273" r:id="rId12"/>
    <p:sldId id="280" r:id="rId13"/>
    <p:sldId id="291" r:id="rId14"/>
    <p:sldId id="29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958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72D3E0-A332-FE40-AE97-7BDFA57B201B}" type="datetimeFigureOut">
              <a:rPr lang="en-US" smtClean="0"/>
              <a:t>8/18/20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51CC8-1C16-E442-82D6-B8B879A4DA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75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F045B-8B4E-7347-87C2-49375FF0E1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53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037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268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42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14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205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98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556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36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396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043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AC5B33C4-64F7-F944-B98B-93872183FC3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7B4E376-DAF1-BB4A-9684-361AB2000BB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78257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hyperlink" Target="https://cancer.sanger.ac.uk/cosmic/signatures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broadinstitute.org/cancer/cga/msp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mcgenomics.biomedcentral.com/articles/10.1186/s12864-019-5571-y" TargetMode="External"/><Relationship Id="rId2" Type="http://schemas.openxmlformats.org/officeDocument/2006/relationships/hyperlink" Target="https://www.nature.com/articles/s41598-018-38157-3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617A1-DBCC-674B-911B-2B68119F3B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Somatic Simu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70893A-40B0-1F43-AF60-BDB679918F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785" y="3426069"/>
            <a:ext cx="10548360" cy="590321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Mutational signature simulator for benchmarking alignment-free </a:t>
            </a:r>
          </a:p>
          <a:p>
            <a:r>
              <a:rPr lang="en-US" sz="2200" dirty="0">
                <a:solidFill>
                  <a:schemeClr val="bg1"/>
                </a:solidFill>
              </a:rPr>
              <a:t>machine learning classification of genomic signatures </a:t>
            </a:r>
          </a:p>
        </p:txBody>
      </p:sp>
    </p:spTree>
    <p:extLst>
      <p:ext uri="{BB962C8B-B14F-4D97-AF65-F5344CB8AC3E}">
        <p14:creationId xmlns:p14="http://schemas.microsoft.com/office/powerpoint/2010/main" val="3503564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347076" y="1041562"/>
            <a:ext cx="11526707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DBS  and Indel Mutation Burden in whole genome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7BDEB5D8-6318-5142-94F4-8E63738447B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032632"/>
            <a:ext cx="5609422" cy="365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74E3A2-90D2-974D-BB79-A49F460918D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3118" y="2032632"/>
            <a:ext cx="5609422" cy="3652072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51568F61-6F78-A040-B371-887C253C6FA9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3E51E19-7839-3A4B-BCE1-88033486309D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5359B1D-3850-154A-AA89-1C98F611764E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242C091-09CB-FD48-BE81-879E9C316BEB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79C5A27-FE1F-934B-990A-2BAE051B536D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6191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Parallel Directed evolution simulation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2132421" y="1633315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2304247" y="1864147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D6C0E8E-9A81-E246-A3CC-5873B5FDBE36}"/>
              </a:ext>
            </a:extLst>
          </p:cNvPr>
          <p:cNvSpPr/>
          <p:nvPr/>
        </p:nvSpPr>
        <p:spPr>
          <a:xfrm>
            <a:off x="546100" y="2930922"/>
            <a:ext cx="2240694" cy="17185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Cancer </a:t>
            </a:r>
          </a:p>
          <a:p>
            <a:pPr algn="ctr"/>
            <a:r>
              <a:rPr lang="en-US" sz="3200" dirty="0"/>
              <a:t>Type Signatures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27CD0A7-8C4D-B248-9BE1-7811303A5C58}"/>
              </a:ext>
            </a:extLst>
          </p:cNvPr>
          <p:cNvSpPr/>
          <p:nvPr/>
        </p:nvSpPr>
        <p:spPr>
          <a:xfrm>
            <a:off x="4788141" y="1739180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2AB32C5-DEB4-D241-A6CE-4A638FFE6F28}"/>
              </a:ext>
            </a:extLst>
          </p:cNvPr>
          <p:cNvSpPr/>
          <p:nvPr/>
        </p:nvSpPr>
        <p:spPr>
          <a:xfrm>
            <a:off x="4788141" y="328738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64E3408-4813-9445-9619-B5AC26D538E3}"/>
              </a:ext>
            </a:extLst>
          </p:cNvPr>
          <p:cNvSpPr/>
          <p:nvPr/>
        </p:nvSpPr>
        <p:spPr>
          <a:xfrm>
            <a:off x="4788141" y="5211012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269B614-4CA2-B84F-9B3F-6F5AE8B09BE4}"/>
              </a:ext>
            </a:extLst>
          </p:cNvPr>
          <p:cNvSpPr/>
          <p:nvPr/>
        </p:nvSpPr>
        <p:spPr>
          <a:xfrm>
            <a:off x="7029751" y="1746147"/>
            <a:ext cx="1261808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4F54F39-B0ED-7D4E-9910-DB77409C4406}"/>
              </a:ext>
            </a:extLst>
          </p:cNvPr>
          <p:cNvSpPr/>
          <p:nvPr/>
        </p:nvSpPr>
        <p:spPr>
          <a:xfrm>
            <a:off x="9586842" y="1732430"/>
            <a:ext cx="1614056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34AFCB9-60EA-5549-ABE2-DA74EDB8B596}"/>
              </a:ext>
            </a:extLst>
          </p:cNvPr>
          <p:cNvSpPr/>
          <p:nvPr/>
        </p:nvSpPr>
        <p:spPr>
          <a:xfrm>
            <a:off x="7203455" y="3197749"/>
            <a:ext cx="914400" cy="10936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7701D96-3FB8-1B40-80C3-15C8D9BC02E3}"/>
              </a:ext>
            </a:extLst>
          </p:cNvPr>
          <p:cNvSpPr/>
          <p:nvPr/>
        </p:nvSpPr>
        <p:spPr>
          <a:xfrm>
            <a:off x="9907397" y="3049049"/>
            <a:ext cx="914400" cy="13910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75FE4F0-5E57-8D4C-8176-222F7BEC586F}"/>
              </a:ext>
            </a:extLst>
          </p:cNvPr>
          <p:cNvSpPr/>
          <p:nvPr/>
        </p:nvSpPr>
        <p:spPr>
          <a:xfrm>
            <a:off x="6999151" y="5008532"/>
            <a:ext cx="1261808" cy="13176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3E0CABD-BBE9-344A-AA39-B44F25C84F05}"/>
              </a:ext>
            </a:extLst>
          </p:cNvPr>
          <p:cNvSpPr/>
          <p:nvPr/>
        </p:nvSpPr>
        <p:spPr>
          <a:xfrm>
            <a:off x="9557569" y="4828619"/>
            <a:ext cx="1614056" cy="16775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1D1707B-E349-8943-8282-B5A153486AE1}"/>
              </a:ext>
            </a:extLst>
          </p:cNvPr>
          <p:cNvSpPr/>
          <p:nvPr/>
        </p:nvSpPr>
        <p:spPr>
          <a:xfrm>
            <a:off x="6003244" y="2016145"/>
            <a:ext cx="787400" cy="388502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CB87CD93-7F8A-504E-80D3-AF1967C211D7}"/>
              </a:ext>
            </a:extLst>
          </p:cNvPr>
          <p:cNvSpPr/>
          <p:nvPr/>
        </p:nvSpPr>
        <p:spPr>
          <a:xfrm>
            <a:off x="6003244" y="3550331"/>
            <a:ext cx="787400" cy="388502"/>
          </a:xfrm>
          <a:prstGeom prst="rightArrow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B7C95208-0549-E940-BD66-E66F2AC11A5C}"/>
              </a:ext>
            </a:extLst>
          </p:cNvPr>
          <p:cNvSpPr/>
          <p:nvPr/>
        </p:nvSpPr>
        <p:spPr>
          <a:xfrm>
            <a:off x="5997652" y="5525651"/>
            <a:ext cx="787400" cy="388502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13B51F8E-CB43-9D4B-9F11-D360C722FAA2}"/>
              </a:ext>
            </a:extLst>
          </p:cNvPr>
          <p:cNvSpPr/>
          <p:nvPr/>
        </p:nvSpPr>
        <p:spPr>
          <a:xfrm>
            <a:off x="8530666" y="1995525"/>
            <a:ext cx="787400" cy="388502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3AF3DD26-CB43-604A-B7AF-E024FF7304EA}"/>
              </a:ext>
            </a:extLst>
          </p:cNvPr>
          <p:cNvSpPr/>
          <p:nvPr/>
        </p:nvSpPr>
        <p:spPr>
          <a:xfrm>
            <a:off x="8510440" y="3537229"/>
            <a:ext cx="787400" cy="388502"/>
          </a:xfrm>
          <a:prstGeom prst="rightArrow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ACD376DC-9A23-1F42-8D26-239DF8C3E3E1}"/>
              </a:ext>
            </a:extLst>
          </p:cNvPr>
          <p:cNvSpPr/>
          <p:nvPr/>
        </p:nvSpPr>
        <p:spPr>
          <a:xfrm>
            <a:off x="8515564" y="5525651"/>
            <a:ext cx="787400" cy="388502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5AB95D39-342E-D149-807E-4E356DB3EFDF}"/>
              </a:ext>
            </a:extLst>
          </p:cNvPr>
          <p:cNvSpPr/>
          <p:nvPr/>
        </p:nvSpPr>
        <p:spPr>
          <a:xfrm rot="20103569">
            <a:off x="2957644" y="2473413"/>
            <a:ext cx="1753666" cy="371937"/>
          </a:xfrm>
          <a:prstGeom prst="rightArrow">
            <a:avLst>
              <a:gd name="adj1" fmla="val 58270"/>
              <a:gd name="adj2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1F3D7C69-C21F-924E-A8B1-76B9C4310951}"/>
              </a:ext>
            </a:extLst>
          </p:cNvPr>
          <p:cNvSpPr/>
          <p:nvPr/>
        </p:nvSpPr>
        <p:spPr>
          <a:xfrm rot="1618596">
            <a:off x="2872622" y="4791922"/>
            <a:ext cx="1815457" cy="340484"/>
          </a:xfrm>
          <a:prstGeom prst="rightArrow">
            <a:avLst>
              <a:gd name="adj1" fmla="val 5827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4547582D-C9B9-224D-9592-456F4B825FB7}"/>
              </a:ext>
            </a:extLst>
          </p:cNvPr>
          <p:cNvSpPr/>
          <p:nvPr/>
        </p:nvSpPr>
        <p:spPr>
          <a:xfrm>
            <a:off x="3087497" y="3577175"/>
            <a:ext cx="1392958" cy="348556"/>
          </a:xfrm>
          <a:prstGeom prst="rightArrow">
            <a:avLst>
              <a:gd name="adj1" fmla="val 58270"/>
              <a:gd name="adj2" fmla="val 50000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B1CA14-BC96-584F-AB42-5B106BD78C8E}"/>
              </a:ext>
            </a:extLst>
          </p:cNvPr>
          <p:cNvSpPr txBox="1"/>
          <p:nvPr/>
        </p:nvSpPr>
        <p:spPr>
          <a:xfrm>
            <a:off x="4666538" y="1233496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Iteration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5973101-6E7E-844E-A5E9-339DB4AAEB01}"/>
              </a:ext>
            </a:extLst>
          </p:cNvPr>
          <p:cNvSpPr txBox="1"/>
          <p:nvPr/>
        </p:nvSpPr>
        <p:spPr>
          <a:xfrm>
            <a:off x="7122649" y="1233713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Iteration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A84305-CD69-084D-9597-B07BB1E7145B}"/>
              </a:ext>
            </a:extLst>
          </p:cNvPr>
          <p:cNvSpPr txBox="1"/>
          <p:nvPr/>
        </p:nvSpPr>
        <p:spPr>
          <a:xfrm>
            <a:off x="9809415" y="1233713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Iteration 3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7978900-E734-AF4A-AFB9-E28768CA698C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A7B8E24-80BD-C249-953A-AFB580E18A7E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404126-937A-D244-8518-EF64AD22102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29D81D9-8879-6841-9990-8EF88144ECEA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3169782-5C75-3A41-9ED2-9FDB070F3038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2894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Proof of concept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1490050" y="1713664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D67E36-0905-B241-8184-0A334074A060}"/>
              </a:ext>
            </a:extLst>
          </p:cNvPr>
          <p:cNvSpPr txBox="1"/>
          <p:nvPr/>
        </p:nvSpPr>
        <p:spPr>
          <a:xfrm>
            <a:off x="427400" y="1166408"/>
            <a:ext cx="11413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96-type SBS Mutation Catalogue of simulated mutations bootstrapped 100 times on Chromosome 22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246C79-21F0-FC4F-8CED-3CC28D4DB4B8}"/>
              </a:ext>
            </a:extLst>
          </p:cNvPr>
          <p:cNvSpPr/>
          <p:nvPr/>
        </p:nvSpPr>
        <p:spPr>
          <a:xfrm>
            <a:off x="8657342" y="6438145"/>
            <a:ext cx="34378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https://cancer.sanger.ac.uk/cosmic/signatures/</a:t>
            </a:r>
            <a:endParaRPr lang="en-US" sz="12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18FFEBA-4AFF-F54B-B6A6-F30E5351E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74" y="5351501"/>
            <a:ext cx="5168900" cy="11303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C038DA6-55ED-D147-B00B-E9E46AE4E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828" y="5346243"/>
            <a:ext cx="5168900" cy="1130300"/>
          </a:xfrm>
          <a:prstGeom prst="rect">
            <a:avLst/>
          </a:prstGeom>
        </p:spPr>
      </p:pic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2A20CD2-0C79-B34C-9DEC-1C3D7A3C1C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266" y="2125296"/>
            <a:ext cx="10588462" cy="295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14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2C742157-762A-084A-BC7D-C08B23B4D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81" y="2443258"/>
            <a:ext cx="11235559" cy="3819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BA94297-6741-5447-97AE-6A0585604C40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548C98-AFA7-F244-BCA9-0CEFE9FAA1E4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B13FEA-43F9-C545-A8B4-075925AD6322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FBDA60-12C7-8142-8EC2-965D8715A171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26156E-ED25-7B42-8A0F-B037465F1D65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032351C-EE24-5E41-9048-141402D0E086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Proof of concept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F6102D-8194-4448-AF8F-FCC2FB9B7CE3}"/>
              </a:ext>
            </a:extLst>
          </p:cNvPr>
          <p:cNvSpPr txBox="1"/>
          <p:nvPr/>
        </p:nvSpPr>
        <p:spPr>
          <a:xfrm>
            <a:off x="427400" y="1233496"/>
            <a:ext cx="11413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Counts of simulated SBS, DBS and indel mutations bootstrapped 100 times on Chromosome 22</a:t>
            </a:r>
          </a:p>
        </p:txBody>
      </p:sp>
    </p:spTree>
    <p:extLst>
      <p:ext uri="{BB962C8B-B14F-4D97-AF65-F5344CB8AC3E}">
        <p14:creationId xmlns:p14="http://schemas.microsoft.com/office/powerpoint/2010/main" val="1182444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BA94297-6741-5447-97AE-6A0585604C40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548C98-AFA7-F244-BCA9-0CEFE9FAA1E4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B13FEA-43F9-C545-A8B4-075925AD6322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FBDA60-12C7-8142-8EC2-965D8715A171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26156E-ED25-7B42-8A0F-B037465F1D65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032351C-EE24-5E41-9048-141402D0E086}"/>
              </a:ext>
            </a:extLst>
          </p:cNvPr>
          <p:cNvSpPr txBox="1">
            <a:spLocks/>
          </p:cNvSpPr>
          <p:nvPr/>
        </p:nvSpPr>
        <p:spPr>
          <a:xfrm>
            <a:off x="80985" y="539381"/>
            <a:ext cx="1205889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Machine learning with digital signal processing</a:t>
            </a:r>
          </a:p>
        </p:txBody>
      </p:sp>
    </p:spTree>
    <p:extLst>
      <p:ext uri="{BB962C8B-B14F-4D97-AF65-F5344CB8AC3E}">
        <p14:creationId xmlns:p14="http://schemas.microsoft.com/office/powerpoint/2010/main" val="3725535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0993549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Mutation Signatures: overview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248724" y="1754645"/>
            <a:ext cx="476250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Somatic mutations in cancer genomes can have an exogenous and endogenous origin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Characteristic mutations lead to a signature</a:t>
            </a:r>
          </a:p>
          <a:p>
            <a:r>
              <a:rPr lang="en-US" sz="24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Signatures have unique identifying features that differ relative to other signatures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13" name="Picture 12" descr="A screenshot of a video game&#10;&#10;Description automatically generated">
            <a:extLst>
              <a:ext uri="{FF2B5EF4-FFF2-40B4-BE49-F238E27FC236}">
                <a16:creationId xmlns:a16="http://schemas.microsoft.com/office/drawing/2014/main" id="{CA488C36-64E5-4E49-9CA6-412445E72B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617" r="49830" b="-470"/>
          <a:stretch/>
        </p:blipFill>
        <p:spPr>
          <a:xfrm>
            <a:off x="5592401" y="1432480"/>
            <a:ext cx="6100400" cy="43406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14DA9F-63AD-DD44-917E-2BECE6086FF4}"/>
              </a:ext>
            </a:extLst>
          </p:cNvPr>
          <p:cNvSpPr txBox="1"/>
          <p:nvPr/>
        </p:nvSpPr>
        <p:spPr>
          <a:xfrm>
            <a:off x="6008361" y="5909629"/>
            <a:ext cx="520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1. Catalogue of Mutations in Cancer Genomes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2F6ADE-9EB3-B244-99BC-F81D86A0C6AF}"/>
              </a:ext>
            </a:extLst>
          </p:cNvPr>
          <p:cNvSpPr txBox="1"/>
          <p:nvPr/>
        </p:nvSpPr>
        <p:spPr>
          <a:xfrm>
            <a:off x="6008361" y="6314997"/>
            <a:ext cx="39124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https://software.broadinstitute.org/cancer/cga/msp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59239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0993549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Features of mutation signatures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289861" y="1994090"/>
            <a:ext cx="476250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Multiple mutational processes lead to superimposed signatures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Mathematical models estimate which mutations are attributed to which signature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Potential for classification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B548F2-4E0E-EA4F-AB10-42EE07337201}"/>
              </a:ext>
            </a:extLst>
          </p:cNvPr>
          <p:cNvSpPr txBox="1"/>
          <p:nvPr/>
        </p:nvSpPr>
        <p:spPr>
          <a:xfrm>
            <a:off x="5522489" y="5430851"/>
            <a:ext cx="6347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2. Kernel density estimate of total number of mutations </a:t>
            </a:r>
          </a:p>
          <a:p>
            <a:r>
              <a:rPr lang="en-US" dirty="0"/>
              <a:t>attributed to SBS mutational signatures operative in Liver-HCC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AA628C5B-C457-4543-8231-405206BED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829" y="1786759"/>
            <a:ext cx="6941590" cy="3527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526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3582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Single Base substitution classification (SBS-96)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Literature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7253135-2AC2-4F45-9D4C-0286D2F2D859}"/>
              </a:ext>
            </a:extLst>
          </p:cNvPr>
          <p:cNvSpPr/>
          <p:nvPr/>
        </p:nvSpPr>
        <p:spPr>
          <a:xfrm>
            <a:off x="4099788" y="1471935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C&gt;G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60FEFED-21CC-0149-AB70-13CC03A9A180}"/>
              </a:ext>
            </a:extLst>
          </p:cNvPr>
          <p:cNvSpPr/>
          <p:nvPr/>
        </p:nvSpPr>
        <p:spPr>
          <a:xfrm>
            <a:off x="4099788" y="3225917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C&gt;A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F9DF7F0-67A7-0748-886A-534E9F941A6A}"/>
              </a:ext>
            </a:extLst>
          </p:cNvPr>
          <p:cNvSpPr/>
          <p:nvPr/>
        </p:nvSpPr>
        <p:spPr>
          <a:xfrm>
            <a:off x="4099788" y="2348926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C&gt;T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7487D15-DB6E-9346-B7FC-E016DA3E312F}"/>
              </a:ext>
            </a:extLst>
          </p:cNvPr>
          <p:cNvSpPr/>
          <p:nvPr/>
        </p:nvSpPr>
        <p:spPr>
          <a:xfrm>
            <a:off x="4099788" y="4052619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T&gt;A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3630929-D5C5-FA4C-B2B5-F09B32138196}"/>
              </a:ext>
            </a:extLst>
          </p:cNvPr>
          <p:cNvSpPr/>
          <p:nvPr/>
        </p:nvSpPr>
        <p:spPr>
          <a:xfrm>
            <a:off x="4099788" y="4879321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T&gt;C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B6D47426-882C-1F41-95E7-91B947C9C916}"/>
              </a:ext>
            </a:extLst>
          </p:cNvPr>
          <p:cNvSpPr/>
          <p:nvPr/>
        </p:nvSpPr>
        <p:spPr>
          <a:xfrm>
            <a:off x="4099788" y="5744634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T&gt;G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5E6AEE68-0BDB-B14D-864A-7B48E7317561}"/>
              </a:ext>
            </a:extLst>
          </p:cNvPr>
          <p:cNvSpPr/>
          <p:nvPr/>
        </p:nvSpPr>
        <p:spPr>
          <a:xfrm>
            <a:off x="691865" y="2411075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6C5DB97-A7BE-2945-8319-658A6F0712F3}"/>
              </a:ext>
            </a:extLst>
          </p:cNvPr>
          <p:cNvSpPr/>
          <p:nvPr/>
        </p:nvSpPr>
        <p:spPr>
          <a:xfrm>
            <a:off x="691865" y="3311946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D64CB648-6CF7-CB46-851F-372ACF5DC1F2}"/>
              </a:ext>
            </a:extLst>
          </p:cNvPr>
          <p:cNvSpPr/>
          <p:nvPr/>
        </p:nvSpPr>
        <p:spPr>
          <a:xfrm>
            <a:off x="691865" y="4138648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G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6EEA864-F5A7-7341-A0FF-3CFCB07253C2}"/>
              </a:ext>
            </a:extLst>
          </p:cNvPr>
          <p:cNvSpPr/>
          <p:nvPr/>
        </p:nvSpPr>
        <p:spPr>
          <a:xfrm>
            <a:off x="691865" y="4965350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</a:t>
            </a:r>
          </a:p>
        </p:txBody>
      </p:sp>
      <p:sp>
        <p:nvSpPr>
          <p:cNvPr id="4" name="Right Bracket 3">
            <a:extLst>
              <a:ext uri="{FF2B5EF4-FFF2-40B4-BE49-F238E27FC236}">
                <a16:creationId xmlns:a16="http://schemas.microsoft.com/office/drawing/2014/main" id="{247A04D0-FF7C-9542-83CD-363ED1274683}"/>
              </a:ext>
            </a:extLst>
          </p:cNvPr>
          <p:cNvSpPr/>
          <p:nvPr/>
        </p:nvSpPr>
        <p:spPr>
          <a:xfrm>
            <a:off x="2273593" y="1864657"/>
            <a:ext cx="364258" cy="4139689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8CBF042-0F41-D64F-B203-EEF0135B99FE}"/>
              </a:ext>
            </a:extLst>
          </p:cNvPr>
          <p:cNvSpPr/>
          <p:nvPr/>
        </p:nvSpPr>
        <p:spPr>
          <a:xfrm>
            <a:off x="7522444" y="2411075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A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B2ED27E-9EE8-AB4B-B868-31463D9C1413}"/>
              </a:ext>
            </a:extLst>
          </p:cNvPr>
          <p:cNvSpPr/>
          <p:nvPr/>
        </p:nvSpPr>
        <p:spPr>
          <a:xfrm>
            <a:off x="7522444" y="3311946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FF90AD9-1F2B-4B44-A4BE-D922719510AC}"/>
              </a:ext>
            </a:extLst>
          </p:cNvPr>
          <p:cNvSpPr/>
          <p:nvPr/>
        </p:nvSpPr>
        <p:spPr>
          <a:xfrm>
            <a:off x="7522444" y="4138648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G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6283D3AE-A57F-B842-971B-96E7E25B990F}"/>
              </a:ext>
            </a:extLst>
          </p:cNvPr>
          <p:cNvSpPr/>
          <p:nvPr/>
        </p:nvSpPr>
        <p:spPr>
          <a:xfrm>
            <a:off x="7522444" y="4965350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</a:t>
            </a:r>
          </a:p>
        </p:txBody>
      </p:sp>
      <p:sp>
        <p:nvSpPr>
          <p:cNvPr id="5" name="Double Bracket 4">
            <a:extLst>
              <a:ext uri="{FF2B5EF4-FFF2-40B4-BE49-F238E27FC236}">
                <a16:creationId xmlns:a16="http://schemas.microsoft.com/office/drawing/2014/main" id="{C0658400-1764-0D46-A742-70E45A8116A6}"/>
              </a:ext>
            </a:extLst>
          </p:cNvPr>
          <p:cNvSpPr/>
          <p:nvPr/>
        </p:nvSpPr>
        <p:spPr>
          <a:xfrm>
            <a:off x="3454399" y="1340127"/>
            <a:ext cx="2582139" cy="5187673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ket 5">
            <a:extLst>
              <a:ext uri="{FF2B5EF4-FFF2-40B4-BE49-F238E27FC236}">
                <a16:creationId xmlns:a16="http://schemas.microsoft.com/office/drawing/2014/main" id="{BFEE0FD7-B1A5-5348-BB34-8461E9EB3AF2}"/>
              </a:ext>
            </a:extLst>
          </p:cNvPr>
          <p:cNvSpPr/>
          <p:nvPr/>
        </p:nvSpPr>
        <p:spPr>
          <a:xfrm>
            <a:off x="7028584" y="1864656"/>
            <a:ext cx="342900" cy="4139689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DE62D01-AEEA-194B-A377-11A14794BECE}"/>
              </a:ext>
            </a:extLst>
          </p:cNvPr>
          <p:cNvCxnSpPr>
            <a:cxnSpLocks/>
            <a:stCxn id="4" idx="2"/>
            <a:endCxn id="5" idx="1"/>
          </p:cNvCxnSpPr>
          <p:nvPr/>
        </p:nvCxnSpPr>
        <p:spPr>
          <a:xfrm flipV="1">
            <a:off x="2637851" y="3933964"/>
            <a:ext cx="816548" cy="5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30FD31E-D80B-6342-B3F9-A82CDAC8320A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 flipV="1">
            <a:off x="6036538" y="3933964"/>
            <a:ext cx="992046" cy="5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0419EE51-38EC-5340-AA39-2E631BC11511}"/>
              </a:ext>
            </a:extLst>
          </p:cNvPr>
          <p:cNvSpPr txBox="1"/>
          <p:nvPr/>
        </p:nvSpPr>
        <p:spPr>
          <a:xfrm>
            <a:off x="10028034" y="2973262"/>
            <a:ext cx="138153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96</a:t>
            </a:r>
          </a:p>
          <a:p>
            <a:r>
              <a:rPr lang="en-US" sz="3200" b="1" dirty="0"/>
              <a:t>SBS </a:t>
            </a:r>
          </a:p>
          <a:p>
            <a:r>
              <a:rPr lang="en-US" sz="3200" b="1" dirty="0"/>
              <a:t>Types </a:t>
            </a:r>
          </a:p>
        </p:txBody>
      </p:sp>
    </p:spTree>
    <p:extLst>
      <p:ext uri="{BB962C8B-B14F-4D97-AF65-F5344CB8AC3E}">
        <p14:creationId xmlns:p14="http://schemas.microsoft.com/office/powerpoint/2010/main" val="2390657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7CA839DF-6D79-8A47-85EA-40E4A79E0509}"/>
              </a:ext>
            </a:extLst>
          </p:cNvPr>
          <p:cNvSpPr/>
          <p:nvPr/>
        </p:nvSpPr>
        <p:spPr>
          <a:xfrm>
            <a:off x="7226300" y="1546038"/>
            <a:ext cx="3421856" cy="185269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BA7365F-0568-F742-94F5-BDF9908C79A6}"/>
              </a:ext>
            </a:extLst>
          </p:cNvPr>
          <p:cNvSpPr/>
          <p:nvPr/>
        </p:nvSpPr>
        <p:spPr>
          <a:xfrm>
            <a:off x="1435233" y="1553366"/>
            <a:ext cx="3421856" cy="185269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Research proposal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Research Proposal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435233" y="1553366"/>
            <a:ext cx="3536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6061C3-EF2E-1A43-85BC-75D25CC309AF}"/>
              </a:ext>
            </a:extLst>
          </p:cNvPr>
          <p:cNvSpPr txBox="1"/>
          <p:nvPr/>
        </p:nvSpPr>
        <p:spPr>
          <a:xfrm>
            <a:off x="1522856" y="1672643"/>
            <a:ext cx="36982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Genomic signatures have proven to be useful as methods for taxonomic classification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4D6B4B-4C79-FF4D-8CBC-BCB9CEEA4B4A}"/>
              </a:ext>
            </a:extLst>
          </p:cNvPr>
          <p:cNvSpPr txBox="1"/>
          <p:nvPr/>
        </p:nvSpPr>
        <p:spPr>
          <a:xfrm>
            <a:off x="1490254" y="3511644"/>
            <a:ext cx="3311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https://www.nature.com/articles/s41598-018-38157-3</a:t>
            </a:r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37A772-4CBB-EC4C-985D-64781D49A31C}"/>
              </a:ext>
            </a:extLst>
          </p:cNvPr>
          <p:cNvSpPr txBox="1"/>
          <p:nvPr/>
        </p:nvSpPr>
        <p:spPr>
          <a:xfrm>
            <a:off x="7408935" y="1687553"/>
            <a:ext cx="30565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Alignment-free machine learning approaches can classify at the species level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5ED31A-6474-524F-BFF1-C5AF390C6902}"/>
              </a:ext>
            </a:extLst>
          </p:cNvPr>
          <p:cNvSpPr txBox="1"/>
          <p:nvPr/>
        </p:nvSpPr>
        <p:spPr>
          <a:xfrm>
            <a:off x="7408935" y="3485186"/>
            <a:ext cx="3311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</a:t>
            </a:r>
            <a:r>
              <a:rPr lang="en-CA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https://bmcgenomics.biomedcentral.com/articles/10.1186/s12864-019-5571-y</a:t>
            </a:r>
            <a:endParaRPr lang="en-US" sz="1200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E005C4E-DBF3-0748-8275-810D66A1A753}"/>
              </a:ext>
            </a:extLst>
          </p:cNvPr>
          <p:cNvSpPr/>
          <p:nvPr/>
        </p:nvSpPr>
        <p:spPr>
          <a:xfrm>
            <a:off x="3144999" y="4802556"/>
            <a:ext cx="6126935" cy="14605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799870-F5AC-C94D-ACF7-C5FB44A5D3BC}"/>
              </a:ext>
            </a:extLst>
          </p:cNvPr>
          <p:cNvSpPr txBox="1"/>
          <p:nvPr/>
        </p:nvSpPr>
        <p:spPr>
          <a:xfrm>
            <a:off x="3277976" y="4885965"/>
            <a:ext cx="62964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 what degree of accuracy and sensitivity can alignment-free machine learning approaches classify cancer whole genomic signatures?</a:t>
            </a:r>
          </a:p>
        </p:txBody>
      </p:sp>
      <p:sp>
        <p:nvSpPr>
          <p:cNvPr id="6" name="Bent Arrow 5">
            <a:extLst>
              <a:ext uri="{FF2B5EF4-FFF2-40B4-BE49-F238E27FC236}">
                <a16:creationId xmlns:a16="http://schemas.microsoft.com/office/drawing/2014/main" id="{3FAC1779-3738-454B-8072-87126CD9B532}"/>
              </a:ext>
            </a:extLst>
          </p:cNvPr>
          <p:cNvSpPr/>
          <p:nvPr/>
        </p:nvSpPr>
        <p:spPr>
          <a:xfrm rot="5400000">
            <a:off x="4431673" y="2682933"/>
            <a:ext cx="2419941" cy="1569111"/>
          </a:xfrm>
          <a:prstGeom prst="ben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Bent Arrow 24">
            <a:extLst>
              <a:ext uri="{FF2B5EF4-FFF2-40B4-BE49-F238E27FC236}">
                <a16:creationId xmlns:a16="http://schemas.microsoft.com/office/drawing/2014/main" id="{0572BB10-76B2-BA43-BD96-248A407C0CD1}"/>
              </a:ext>
            </a:extLst>
          </p:cNvPr>
          <p:cNvSpPr/>
          <p:nvPr/>
        </p:nvSpPr>
        <p:spPr>
          <a:xfrm rot="16200000" flipH="1">
            <a:off x="5216230" y="2682689"/>
            <a:ext cx="2419941" cy="1569600"/>
          </a:xfrm>
          <a:prstGeom prst="ben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873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Somatic </a:t>
            </a:r>
            <a:r>
              <a:rPr lang="en-US" dirty="0" err="1"/>
              <a:t>simu</a:t>
            </a:r>
            <a:r>
              <a:rPr lang="en-US" dirty="0"/>
              <a:t> data pipeline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6DA14F-3A5F-5E49-8228-3D3CA9EE5460}"/>
              </a:ext>
            </a:extLst>
          </p:cNvPr>
          <p:cNvSpPr txBox="1"/>
          <p:nvPr/>
        </p:nvSpPr>
        <p:spPr>
          <a:xfrm>
            <a:off x="501180" y="2193833"/>
            <a:ext cx="112185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Mutation probabilities calculated from the PCAWG Signature Dataset: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2780</a:t>
            </a:r>
            <a:r>
              <a:rPr lang="en-US" sz="2400" dirty="0"/>
              <a:t> whole cancer genomes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37</a:t>
            </a:r>
            <a:r>
              <a:rPr lang="en-US" sz="2400" dirty="0"/>
              <a:t> cancer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4</a:t>
            </a:r>
            <a:r>
              <a:rPr lang="en-US" sz="2400" dirty="0"/>
              <a:t> Signature types: SBS-96, DBS-78, Single Base Insertion and Deletion-24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60664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Use Case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Somatic </a:t>
            </a:r>
            <a:r>
              <a:rPr lang="en-US" dirty="0" err="1">
                <a:solidFill>
                  <a:schemeClr val="bg1"/>
                </a:solidFill>
              </a:rPr>
              <a:t>SiMu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1052327" y="1482832"/>
            <a:ext cx="1050905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Generated simulated </a:t>
            </a:r>
            <a:r>
              <a:rPr lang="en-US" sz="2400" b="1" dirty="0"/>
              <a:t>sequences as </a:t>
            </a:r>
            <a:r>
              <a:rPr lang="en-US" sz="2400" b="1" dirty="0" err="1"/>
              <a:t>fasta</a:t>
            </a:r>
            <a:r>
              <a:rPr lang="en-US" sz="2400" b="1" dirty="0"/>
              <a:t> files </a:t>
            </a:r>
            <a:r>
              <a:rPr lang="en-US" sz="2400" dirty="0"/>
              <a:t>with biologically representative frequencies of imposed </a:t>
            </a:r>
            <a:r>
              <a:rPr lang="en-US" sz="2400" b="1" dirty="0"/>
              <a:t>SBS, DBS, and single base indels </a:t>
            </a:r>
            <a:r>
              <a:rPr lang="en-US" sz="2400" dirty="0"/>
              <a:t>as a proof of concept for directed evolution simulation at the genomic signature level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Artificial </a:t>
            </a:r>
            <a:r>
              <a:rPr lang="en-US" sz="2400" dirty="0" err="1"/>
              <a:t>upsampling</a:t>
            </a:r>
            <a:r>
              <a:rPr lang="en-US" sz="2400" dirty="0"/>
              <a:t> of minority classes to obtain a more balanced data distribution recommended for supervised machine learning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Benchmark the alignment-free machine learning approach for sensitivity between different cancer types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Benchmark alignment-free machine learning approaches for accuracy across successive iterations of mutation signature simulation on the same sequence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04536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399" y="594944"/>
            <a:ext cx="11526707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Cosine Similarity of SBS Mutation Probabilities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3BAB71-AD6F-F749-AC7E-7E670EF7082E}"/>
              </a:ext>
            </a:extLst>
          </p:cNvPr>
          <p:cNvSpPr txBox="1"/>
          <p:nvPr/>
        </p:nvSpPr>
        <p:spPr>
          <a:xfrm>
            <a:off x="515704" y="1528998"/>
            <a:ext cx="46250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Cosine similarity is metric used to compare the similarity of a multidimensional metric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Higher score indicates higher similarity between cancer types and more similar evolutionary trajectories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D900CF9B-801F-954D-825E-2F6D5F423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3745" y="1314870"/>
            <a:ext cx="6048899" cy="530884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A32A599-849B-0B4F-B284-893730942A26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8EE302A-CB43-C140-82A6-4BD0518E02ED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00FE00-A98D-9643-85B8-4B9417BE53CA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C7AF761-0A70-D545-B75E-D569B306B891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ED347DB-5929-EE4F-A4AD-1CD91F9717F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119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399" y="594944"/>
            <a:ext cx="11526707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SBS Mutation Burden in whole genome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329B4B8A-0A05-8C44-BED6-41EE878A443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1876" y="1365315"/>
            <a:ext cx="8240305" cy="5011644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BBB623C-E908-1A4F-89C4-28D30148D455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0EA0FE-DA6E-1647-A04D-5518A0AF3B33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361AA90-74A6-484A-A81D-C45EFF628321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7F1995C-1DF6-CD4B-A520-88A9FD7646B9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3B41B81-F4B5-F844-80F7-C9B7B6F616E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76824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{1EE7A0C8-82A7-4843-B07F-A30423A98B8C}tf10001123</Template>
  <TotalTime>88</TotalTime>
  <Words>468</Words>
  <Application>Microsoft Macintosh PowerPoint</Application>
  <PresentationFormat>Widescreen</PresentationFormat>
  <Paragraphs>98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Gill Sans MT</vt:lpstr>
      <vt:lpstr>Wingdings 2</vt:lpstr>
      <vt:lpstr>Dividend</vt:lpstr>
      <vt:lpstr>Somatic Simu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Somatic Simu</dc:title>
  <dc:creator>David Chen</dc:creator>
  <cp:lastModifiedBy>David Chen</cp:lastModifiedBy>
  <cp:revision>6</cp:revision>
  <dcterms:created xsi:type="dcterms:W3CDTF">2020-08-18T19:48:47Z</dcterms:created>
  <dcterms:modified xsi:type="dcterms:W3CDTF">2020-08-18T21:17:32Z</dcterms:modified>
</cp:coreProperties>
</file>

<file path=docProps/thumbnail.jpeg>
</file>